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94" r:id="rId4"/>
    <p:sldId id="295" r:id="rId5"/>
    <p:sldId id="296" r:id="rId6"/>
    <p:sldId id="27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F0301A4-FDAB-4946-AAA2-333CFF63565C}">
          <p14:sldIdLst>
            <p14:sldId id="256"/>
            <p14:sldId id="268"/>
            <p14:sldId id="294"/>
            <p14:sldId id="295"/>
            <p14:sldId id="296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910AAA-64F6-4754-8FF5-CBCC46C90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3456020-808C-492C-8D24-762267245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FE927-60F0-45B3-B85D-E1247764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6853C-FF7D-4604-A2D0-475B1617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1A03EC-EDC4-4F14-BC2D-99826A10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47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4A630-6B23-4F5D-BACF-ECAE3FEE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CEDE3F9-CABF-42F5-89C7-D2C418E6D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053F70-12B3-4E0D-982D-B256C43E1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AEB0BE-96A5-4734-886C-C62522C90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5B0AB5-B45F-452A-B907-DEDF3DD0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101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CBCC62-955D-49D3-BA53-11AED73CF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B493051-AEE3-4EF1-8F3D-67C3B3671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E9E7A5-1B77-4FEB-89F2-4443607A9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35F262-7BD0-40B9-ACA0-5386CD4A9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6AF2BD-7F76-4995-9C2E-18BAB0E69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9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CA0D94-3F91-455A-B24D-133DC92E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B0C5AF-0B82-43DA-AF97-8676FF27D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E6F7C51-FC9F-4F72-9E97-BC9F3F6F7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6A92525-28FA-4973-95BC-B9EF9AC8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0AC4507-0FF6-4031-A1FA-73EA3102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DA03D03-F8A8-4E8A-913A-DEE6910D0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4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BAAFE0-FC10-4B29-AAE8-F50D0294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5FF84A9-E1BF-407E-89BC-78CA4DC92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0978A7F-90D4-4798-8F6B-580106456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143CC28-0AAA-430C-A397-E79EC2DD8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B0D157B-D8A1-4CA5-B8C6-3F6B90A8B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2330113-28AA-4BE5-AD8B-FE96FD40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7227B39-3142-483B-A851-F6115329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DA920E2-1694-4C75-8530-7110E242A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53564D-2410-4020-8177-30CFE9F9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FAE632E-97D9-4976-8A4B-0CD4760E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D70DF4A-E70A-46B2-9657-7D7508F10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60CC51B-F6E1-4ED3-9751-818D06FAE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4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06F1E5C-566E-481A-91D2-14557D69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E926593-032B-4742-9FE6-4B45AA1E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635358-0E0B-469F-914C-58038E8A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51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D05C65-CC23-4C03-A4CB-2FAEF4F2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3C63AF-B49B-457A-878A-5FA1FDAA2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623C72-1AA7-443B-AC96-9F52E726F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2A2282-BB57-42A3-8247-D327828D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E6487A-1317-4D7D-A9D8-65BE834B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9091663-2281-4138-AC33-A2CD9ED0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92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16EA47-166F-4463-B6B6-876A652C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35604AD-B154-48CE-AD40-DE174EE57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B37DA8A-20AC-421D-8510-C727577AC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59668C1-9AFF-438D-ADC9-72C4C1BB8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402C9B9-38EF-4E19-B9E7-DF04958A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9AA1FB-35A3-4477-8041-C95B098E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7E494D-EAC7-49E3-90DB-A050075D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338E01A-4236-4B1D-A8E8-CC3AC0C1D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673CE5-3424-4FAF-A827-603781F5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D50779-4D36-4271-AA6A-E49F01FB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97B0662-03D1-44DB-B7CC-73F365D4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0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90EB9FF-9984-4440-BE01-B9419472A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8BB74C1-E37E-494D-A7E5-D7FB33F49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ACE6D1-A339-4868-9AF7-D041B8BCA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65244C-F460-452B-B9A3-6F385C08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8865FA-4535-4B13-8A58-2B7BF4AA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6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731616-5955-448E-9010-F2C452B3E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B10B143-1861-474B-835B-AF493D1D6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D279A42-4482-41FA-B4D2-B07D080D9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CA5FD-42AF-4239-B58F-EBCBC5B072F3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436F2EC-83A1-4EF5-B110-9F862070B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E58CEA-D86B-4C7E-B0EA-63DEB69D2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9060-87EF-49DB-9DB8-DBF28E2EE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3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.savitsky@bricslawinstitute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ricslawinstitut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ricslawinstitut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ricslawinstitut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ricslawinstitut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ricslawinstitut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водонапорная башня плотинка екатеринбург">
            <a:extLst>
              <a:ext uri="{FF2B5EF4-FFF2-40B4-BE49-F238E27FC236}">
                <a16:creationId xmlns:a16="http://schemas.microsoft.com/office/drawing/2014/main" xmlns="" id="{0F72A90E-2DCD-4C12-83B2-B89A22B50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79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DB630F3-CC52-4380-8AE3-C6475F3AD626}"/>
              </a:ext>
            </a:extLst>
          </p:cNvPr>
          <p:cNvSpPr/>
          <p:nvPr/>
        </p:nvSpPr>
        <p:spPr>
          <a:xfrm>
            <a:off x="228600" y="330199"/>
            <a:ext cx="11722100" cy="2301567"/>
          </a:xfrm>
          <a:prstGeom prst="rect">
            <a:avLst/>
          </a:prstGeom>
          <a:solidFill>
            <a:srgbClr val="00B0F0">
              <a:alpha val="63000"/>
            </a:srgb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C60DDE4-0964-4FD7-A53E-C19D09461D99}"/>
              </a:ext>
            </a:extLst>
          </p:cNvPr>
          <p:cNvSpPr/>
          <p:nvPr/>
        </p:nvSpPr>
        <p:spPr>
          <a:xfrm>
            <a:off x="579437" y="526875"/>
            <a:ext cx="8291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Диссертационные советы в государствах-членах ЕАЭС</a:t>
            </a:r>
            <a:endParaRPr lang="en-US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8F19187-2139-44EA-9F92-838347C795E7}"/>
              </a:ext>
            </a:extLst>
          </p:cNvPr>
          <p:cNvSpPr/>
          <p:nvPr/>
        </p:nvSpPr>
        <p:spPr>
          <a:xfrm>
            <a:off x="8991600" y="330200"/>
            <a:ext cx="2959100" cy="2301566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</a:t>
            </a:r>
          </a:p>
          <a:p>
            <a:pPr algn="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 </a:t>
            </a:r>
          </a:p>
          <a:p>
            <a:pPr algn="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Institute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1105F42-8CE2-44CC-894C-6EBA84E511D5}"/>
              </a:ext>
            </a:extLst>
          </p:cNvPr>
          <p:cNvSpPr/>
          <p:nvPr/>
        </p:nvSpPr>
        <p:spPr>
          <a:xfrm>
            <a:off x="228600" y="2832100"/>
            <a:ext cx="5524500" cy="1384300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platzhalter 1">
            <a:extLst>
              <a:ext uri="{FF2B5EF4-FFF2-40B4-BE49-F238E27FC236}">
                <a16:creationId xmlns:a16="http://schemas.microsoft.com/office/drawing/2014/main" xmlns="" id="{B7F44779-39B4-47E0-83E0-D57E9AEEC56D}"/>
              </a:ext>
            </a:extLst>
          </p:cNvPr>
          <p:cNvSpPr txBox="1">
            <a:spLocks/>
          </p:cNvSpPr>
          <p:nvPr/>
        </p:nvSpPr>
        <p:spPr>
          <a:xfrm>
            <a:off x="579437" y="3018669"/>
            <a:ext cx="4947067" cy="10111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Савицкий Андрей Иванович</a:t>
            </a:r>
            <a:r>
              <a:rPr lang="de-AT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в.н.с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к.ю.н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Институт права БРИКС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a.savitsky@bricslawinstitute.com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сентября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2018 –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Екатеринбург</a:t>
            </a:r>
            <a:endParaRPr lang="de-AT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9E6649B-D11B-4F9F-96FA-9C7148B256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599" y="330200"/>
            <a:ext cx="2307771" cy="22382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CAA2343-099C-4CA3-873F-075DFEF5E2AA}"/>
              </a:ext>
            </a:extLst>
          </p:cNvPr>
          <p:cNvSpPr txBox="1"/>
          <p:nvPr/>
        </p:nvSpPr>
        <p:spPr>
          <a:xfrm>
            <a:off x="228600" y="6397287"/>
            <a:ext cx="683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7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7625C42-6A5A-45A3-A917-C0DC96DE7FAB}"/>
              </a:ext>
            </a:extLst>
          </p:cNvPr>
          <p:cNvCxnSpPr/>
          <p:nvPr/>
        </p:nvCxnSpPr>
        <p:spPr>
          <a:xfrm>
            <a:off x="0" y="1222375"/>
            <a:ext cx="12192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2478B9-D265-4F66-BCA0-323E77EFD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75" y="0"/>
            <a:ext cx="1152525" cy="111781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xmlns="" id="{DD6C1271-E150-4D72-815E-246CF21BA772}"/>
              </a:ext>
            </a:extLst>
          </p:cNvPr>
          <p:cNvSpPr txBox="1">
            <a:spLocks/>
          </p:cNvSpPr>
          <p:nvPr/>
        </p:nvSpPr>
        <p:spPr>
          <a:xfrm>
            <a:off x="462408" y="331673"/>
            <a:ext cx="10319892" cy="786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 Диссертационный совет: сравнительная таблица</a:t>
            </a:r>
          </a:p>
          <a:p>
            <a:pPr algn="just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de-AT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xmlns="" id="{697C3469-9E35-4B53-9C57-1460396A8296}"/>
              </a:ext>
            </a:extLst>
          </p:cNvPr>
          <p:cNvSpPr txBox="1"/>
          <p:nvPr/>
        </p:nvSpPr>
        <p:spPr>
          <a:xfrm>
            <a:off x="219722" y="6486064"/>
            <a:ext cx="683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289914F9-50EF-4A96-B0CE-AFC0115A8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695211"/>
              </p:ext>
            </p:extLst>
          </p:nvPr>
        </p:nvGraphicFramePr>
        <p:xfrm>
          <a:off x="462408" y="1385410"/>
          <a:ext cx="11475426" cy="45265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2571">
                  <a:extLst>
                    <a:ext uri="{9D8B030D-6E8A-4147-A177-3AD203B41FA5}">
                      <a16:colId xmlns:a16="http://schemas.microsoft.com/office/drawing/2014/main" xmlns="" val="53662539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73337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4582848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3447260906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285037007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5036791"/>
                    </a:ext>
                  </a:extLst>
                </a:gridCol>
              </a:tblGrid>
              <a:tr h="89947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БЕЛАРУСЬ</a:t>
                      </a:r>
                    </a:p>
                    <a:p>
                      <a:pPr algn="ctr"/>
                      <a:r>
                        <a:rPr lang="ru-RU" dirty="0"/>
                        <a:t>(175)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КАЗАХСТАН</a:t>
                      </a:r>
                    </a:p>
                    <a:p>
                      <a:pPr algn="ctr"/>
                      <a:r>
                        <a:rPr lang="ru-RU" dirty="0"/>
                        <a:t>(59?)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КИРГИЗИЯ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  <a:p>
                      <a:pPr algn="ctr"/>
                      <a:r>
                        <a:rPr lang="ru-RU" dirty="0"/>
                        <a:t>(1919+)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803261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Нормативное основание деятельности диссоветов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Положение о специализированном совете по присуждению учёных степеней</a:t>
                      </a:r>
                    </a:p>
                    <a:p>
                      <a:pPr algn="l"/>
                      <a:r>
                        <a:rPr lang="ru-RU" sz="1400" b="0" dirty="0"/>
                        <a:t>(постановление Правительства Республики Армения № 327 от 08.08.1997 в ред. </a:t>
                      </a:r>
                      <a:r>
                        <a:rPr lang="hy-AM" sz="1400" b="0" dirty="0"/>
                        <a:t>№ 750-Ն </a:t>
                      </a:r>
                      <a:r>
                        <a:rPr lang="ru-RU" sz="1400" b="0" dirty="0"/>
                        <a:t>от 30.06.2016)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Положение о совете по защите диссертаций (постановление ВАК РБ от 22.02.2005 в ред. 15.06.2015)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Типовое положение о диссертационном совете (приказ Министра образования и науки Республики Казахстан от 31.03.2011 № 126);</a:t>
                      </a:r>
                    </a:p>
                    <a:p>
                      <a:pPr algn="l"/>
                      <a:r>
                        <a:rPr lang="ru-RU" sz="1400" b="0" dirty="0"/>
                        <a:t>Положение утверждает вуз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Положение о диссертационном совете (постановление Правительства</a:t>
                      </a:r>
                    </a:p>
                    <a:p>
                      <a:pPr algn="l"/>
                      <a:r>
                        <a:rPr lang="ru-RU" sz="1400" b="0" dirty="0"/>
                        <a:t>Кыргызской Республики</a:t>
                      </a:r>
                    </a:p>
                    <a:p>
                      <a:pPr algn="l"/>
                      <a:r>
                        <a:rPr lang="ru-RU" sz="1400" b="0" dirty="0"/>
                        <a:t>от 22.08.2012 № 578)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Положение о совете по защите диссертации на соискание учёной степени кандидата наук, на соискание учёной степени доктора наук (приказ Минобрнауки России</a:t>
                      </a:r>
                    </a:p>
                    <a:p>
                      <a:pPr algn="l"/>
                      <a:r>
                        <a:rPr lang="ru-RU" sz="1400" b="0" dirty="0"/>
                        <a:t>от 10 ноября 2017 г. № 1093)</a:t>
                      </a:r>
                    </a:p>
                    <a:p>
                      <a:pPr algn="l"/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6315490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Создание диссоветов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Заявка организации в ВАК РА;</a:t>
                      </a:r>
                    </a:p>
                    <a:p>
                      <a:pPr algn="l"/>
                      <a:r>
                        <a:rPr lang="ru-RU" sz="1400" b="0" dirty="0"/>
                        <a:t>Указ ВАК об утверждении совета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Ходатайство организации в ВАК;</a:t>
                      </a:r>
                    </a:p>
                    <a:p>
                      <a:pPr algn="l"/>
                      <a:r>
                        <a:rPr lang="ru-RU" sz="1400" b="0" dirty="0"/>
                        <a:t>Решение ВАК РБ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Ходатайство вуза в Комитет РК</a:t>
                      </a:r>
                    </a:p>
                    <a:p>
                      <a:pPr algn="l"/>
                      <a:r>
                        <a:rPr lang="ru-RU" sz="1400" b="0" dirty="0"/>
                        <a:t>Некоторые самостоятельно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Ходатайство не менее 2 организаций</a:t>
                      </a:r>
                    </a:p>
                    <a:p>
                      <a:pPr algn="l"/>
                      <a:r>
                        <a:rPr lang="ru-RU" sz="1400" b="0" dirty="0"/>
                        <a:t>Решение ВАК КР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1. Ходатайство организации, на базе которой создаётся диссовет;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4765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56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7625C42-6A5A-45A3-A917-C0DC96DE7FAB}"/>
              </a:ext>
            </a:extLst>
          </p:cNvPr>
          <p:cNvCxnSpPr/>
          <p:nvPr/>
        </p:nvCxnSpPr>
        <p:spPr>
          <a:xfrm>
            <a:off x="0" y="1222375"/>
            <a:ext cx="12192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2478B9-D265-4F66-BCA0-323E77EFD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75" y="0"/>
            <a:ext cx="1152525" cy="111781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xmlns="" id="{DD6C1271-E150-4D72-815E-246CF21BA772}"/>
              </a:ext>
            </a:extLst>
          </p:cNvPr>
          <p:cNvSpPr txBox="1">
            <a:spLocks/>
          </p:cNvSpPr>
          <p:nvPr/>
        </p:nvSpPr>
        <p:spPr>
          <a:xfrm>
            <a:off x="462408" y="331673"/>
            <a:ext cx="10319892" cy="786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 Диссертационный совет: сравнительная таблица</a:t>
            </a:r>
          </a:p>
          <a:p>
            <a:pPr algn="just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de-AT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xmlns="" id="{697C3469-9E35-4B53-9C57-1460396A8296}"/>
              </a:ext>
            </a:extLst>
          </p:cNvPr>
          <p:cNvSpPr txBox="1"/>
          <p:nvPr/>
        </p:nvSpPr>
        <p:spPr>
          <a:xfrm>
            <a:off x="219722" y="6486064"/>
            <a:ext cx="683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289914F9-50EF-4A96-B0CE-AFC0115A8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672169"/>
              </p:ext>
            </p:extLst>
          </p:nvPr>
        </p:nvGraphicFramePr>
        <p:xfrm>
          <a:off x="462408" y="1385410"/>
          <a:ext cx="11475426" cy="53495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2571">
                  <a:extLst>
                    <a:ext uri="{9D8B030D-6E8A-4147-A177-3AD203B41FA5}">
                      <a16:colId xmlns:a16="http://schemas.microsoft.com/office/drawing/2014/main" xmlns="" val="53662539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73337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4582848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3447260906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285037007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5036791"/>
                    </a:ext>
                  </a:extLst>
                </a:gridCol>
              </a:tblGrid>
              <a:tr h="89947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БЕЛАРУСЬ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КИРГИЗИЯ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803261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Создание диссоветов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На срок до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На срок до 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На срок до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На срок до 2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2. Рекомендация ВАК при Минобрнауки России;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3. Приказ Минобрнауки России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4.. Некоторые организации - самостоятельно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4765616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Требования к составу совета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3 штатных работников организации со степенью доктора наук по специальности;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4  докторов и 1 из них – штатный работник организации по кандидатскому совету; и не менее 8 докторов и 3 штатных – докторский совет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5 человек</a:t>
                      </a:r>
                    </a:p>
                    <a:p>
                      <a:pPr algn="l"/>
                      <a:r>
                        <a:rPr lang="ru-RU" sz="1400" b="0" dirty="0"/>
                        <a:t>По каждой специальности совета – не менее 3 специалистов со степенью (кандидат, доктор, </a:t>
                      </a:r>
                      <a:r>
                        <a:rPr lang="en-US" sz="1400" b="0" dirty="0"/>
                        <a:t>PhD</a:t>
                      </a:r>
                      <a:r>
                        <a:rPr lang="ru-RU" sz="1400" b="0" dirty="0"/>
                        <a:t>, доктор по профилю), имеющих не менее 5 научных статей по соответствующей 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Докторский совет – не менее 5 докторов по специальности</a:t>
                      </a:r>
                    </a:p>
                    <a:p>
                      <a:pPr algn="l"/>
                      <a:r>
                        <a:rPr lang="ru-RU" sz="1400" b="0" dirty="0"/>
                        <a:t>Кандидатский совет состоит из докторов и кандидатов, докторов – не более 50%, не менее 5 специалистов, из них 3 доктора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dirty="0"/>
                        <a:t>Доктора наук и лица, имеющие аналогичную «иностранную» степень, признаваемую в России;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185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51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7625C42-6A5A-45A3-A917-C0DC96DE7FAB}"/>
              </a:ext>
            </a:extLst>
          </p:cNvPr>
          <p:cNvCxnSpPr/>
          <p:nvPr/>
        </p:nvCxnSpPr>
        <p:spPr>
          <a:xfrm>
            <a:off x="0" y="1222375"/>
            <a:ext cx="12192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2478B9-D265-4F66-BCA0-323E77EFD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75" y="0"/>
            <a:ext cx="1152525" cy="111781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xmlns="" id="{DD6C1271-E150-4D72-815E-246CF21BA772}"/>
              </a:ext>
            </a:extLst>
          </p:cNvPr>
          <p:cNvSpPr txBox="1">
            <a:spLocks/>
          </p:cNvSpPr>
          <p:nvPr/>
        </p:nvSpPr>
        <p:spPr>
          <a:xfrm>
            <a:off x="462408" y="331673"/>
            <a:ext cx="10319892" cy="786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(3) Диссертационный совет: сравнительная таблица</a:t>
            </a:r>
          </a:p>
          <a:p>
            <a:pPr algn="just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de-AT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xmlns="" id="{697C3469-9E35-4B53-9C57-1460396A8296}"/>
              </a:ext>
            </a:extLst>
          </p:cNvPr>
          <p:cNvSpPr txBox="1"/>
          <p:nvPr/>
        </p:nvSpPr>
        <p:spPr>
          <a:xfrm>
            <a:off x="219722" y="6486064"/>
            <a:ext cx="683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289914F9-50EF-4A96-B0CE-AFC0115A8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211406"/>
              </p:ext>
            </p:extLst>
          </p:nvPr>
        </p:nvGraphicFramePr>
        <p:xfrm>
          <a:off x="462408" y="1385410"/>
          <a:ext cx="11475426" cy="55629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2571">
                  <a:extLst>
                    <a:ext uri="{9D8B030D-6E8A-4147-A177-3AD203B41FA5}">
                      <a16:colId xmlns:a16="http://schemas.microsoft.com/office/drawing/2014/main" xmlns="" val="53662539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73337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4582848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3447260906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285037007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5036791"/>
                    </a:ext>
                  </a:extLst>
                </a:gridCol>
              </a:tblGrid>
              <a:tr h="89947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БЕЛАРУСЬ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КИРГИЗИЯ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803261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Требования к составу совета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Учёный секретарь – штатный работник организации.</a:t>
                      </a:r>
                    </a:p>
                    <a:p>
                      <a:pPr algn="l"/>
                      <a:r>
                        <a:rPr lang="ru-RU" sz="1400" b="0" dirty="0"/>
                        <a:t>По одной специальности не менее 9 членов и не менее 7 – по данной специальности.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При защите докторской - не менее 5 докторов по научной специальности, по кандидатской – не менее 3</a:t>
                      </a:r>
                    </a:p>
                    <a:p>
                      <a:pPr algn="l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4 специалистов со степенью (4 доктора – докторский совет, 3 доктора – кандидатский совет) по специальности;</a:t>
                      </a:r>
                    </a:p>
                    <a:p>
                      <a:pPr algn="l"/>
                      <a:r>
                        <a:rPr lang="ru-RU" sz="1400" b="0" dirty="0"/>
                        <a:t>Не менее 2 специалистов – работников организации;</a:t>
                      </a:r>
                    </a:p>
                    <a:p>
                      <a:pPr algn="l"/>
                      <a:r>
                        <a:rPr lang="ru-RU" sz="1400" b="0" dirty="0"/>
                        <a:t>Не менее 1/3 специалисты из других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1/3 членов – штатные сотрудники, не менее 1/3 – представители других вузов, не менее 1/3 – представители научных и др. организаций;</a:t>
                      </a:r>
                    </a:p>
                    <a:p>
                      <a:pPr algn="l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Общее количество не менее 13 и не более 25 человек, не более 20% иностранных представителей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Учёный секретарь может иметь степень кандидата наук;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Общее количество членов – не менее 19, при этом более 50% - члены, основным местом работы которых является организация.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При защите докторской - не менее 5 докторов по научной специальности, по кандидатской – не менее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1851390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Кворум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7 из 9 утвержденных членов и не менее 4 докторов по 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2/3 от общего числа членов, не менее 3 докторов по 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2/3 членов и не менее 3 специалиста по каждой 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3 докторов – докторская диссертация; 2 доктора и 1 кандидат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Не менее 2/3 списочного состава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0700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46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7625C42-6A5A-45A3-A917-C0DC96DE7FAB}"/>
              </a:ext>
            </a:extLst>
          </p:cNvPr>
          <p:cNvCxnSpPr/>
          <p:nvPr/>
        </p:nvCxnSpPr>
        <p:spPr>
          <a:xfrm>
            <a:off x="0" y="1222375"/>
            <a:ext cx="12192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2478B9-D265-4F66-BCA0-323E77EFD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75" y="0"/>
            <a:ext cx="1152525" cy="111781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xmlns="" id="{DD6C1271-E150-4D72-815E-246CF21BA772}"/>
              </a:ext>
            </a:extLst>
          </p:cNvPr>
          <p:cNvSpPr txBox="1">
            <a:spLocks/>
          </p:cNvSpPr>
          <p:nvPr/>
        </p:nvSpPr>
        <p:spPr>
          <a:xfrm>
            <a:off x="462408" y="331673"/>
            <a:ext cx="10319892" cy="786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(4) Диссертационный совет: сравнительная таблица</a:t>
            </a:r>
          </a:p>
          <a:p>
            <a:pPr algn="just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de-AT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xmlns="" id="{697C3469-9E35-4B53-9C57-1460396A8296}"/>
              </a:ext>
            </a:extLst>
          </p:cNvPr>
          <p:cNvSpPr txBox="1"/>
          <p:nvPr/>
        </p:nvSpPr>
        <p:spPr>
          <a:xfrm>
            <a:off x="219722" y="6486064"/>
            <a:ext cx="683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289914F9-50EF-4A96-B0CE-AFC0115A8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926474"/>
              </p:ext>
            </p:extLst>
          </p:nvPr>
        </p:nvGraphicFramePr>
        <p:xfrm>
          <a:off x="462408" y="1385410"/>
          <a:ext cx="11475426" cy="47094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2571">
                  <a:extLst>
                    <a:ext uri="{9D8B030D-6E8A-4147-A177-3AD203B41FA5}">
                      <a16:colId xmlns:a16="http://schemas.microsoft.com/office/drawing/2014/main" xmlns="" val="53662539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73337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458284819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3447260906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1285037007"/>
                    </a:ext>
                  </a:extLst>
                </a:gridCol>
                <a:gridCol w="1912571">
                  <a:extLst>
                    <a:ext uri="{9D8B030D-6E8A-4147-A177-3AD203B41FA5}">
                      <a16:colId xmlns:a16="http://schemas.microsoft.com/office/drawing/2014/main" xmlns="" val="2145036791"/>
                    </a:ext>
                  </a:extLst>
                </a:gridCol>
              </a:tblGrid>
              <a:tr h="89947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БЕЛАРУСЬ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КИРГИЗИЯ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803261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Стадии принятия решения о защите диссертации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1. Предварительное рассмотрение диссертации в совете;</a:t>
                      </a:r>
                    </a:p>
                    <a:p>
                      <a:pPr algn="l"/>
                      <a:r>
                        <a:rPr lang="ru-RU" sz="1400" b="0" dirty="0"/>
                        <a:t>2. Принятие к защите;</a:t>
                      </a:r>
                    </a:p>
                    <a:p>
                      <a:pPr algn="l"/>
                      <a:r>
                        <a:rPr lang="ru-RU" sz="1400" b="0" dirty="0"/>
                        <a:t>3. Публичная защита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1. Первичная экспертиза;</a:t>
                      </a:r>
                    </a:p>
                    <a:p>
                      <a:pPr algn="l"/>
                      <a:r>
                        <a:rPr lang="ru-RU" sz="1400" b="0" dirty="0"/>
                        <a:t>2. Экспертиза официальными оппонентами и оппонирующей организацией;</a:t>
                      </a:r>
                    </a:p>
                    <a:p>
                      <a:pPr algn="l"/>
                      <a:r>
                        <a:rPr lang="ru-RU" sz="1400" b="0" dirty="0"/>
                        <a:t>3. Публичная защита диссертации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1. Предварительное обсуждение на кафедре;</a:t>
                      </a:r>
                    </a:p>
                    <a:p>
                      <a:pPr algn="l"/>
                      <a:r>
                        <a:rPr lang="ru-RU" sz="1400" b="0" dirty="0"/>
                        <a:t>2. представление документов в совет;</a:t>
                      </a:r>
                    </a:p>
                    <a:p>
                      <a:pPr algn="l"/>
                      <a:r>
                        <a:rPr lang="ru-RU" sz="1400" b="0" dirty="0"/>
                        <a:t>3. рецензенты;</a:t>
                      </a:r>
                    </a:p>
                    <a:p>
                      <a:pPr algn="l"/>
                      <a:r>
                        <a:rPr lang="ru-RU" sz="1400" b="0" dirty="0"/>
                        <a:t>4. Проверка на плагиат;</a:t>
                      </a:r>
                    </a:p>
                    <a:p>
                      <a:pPr algn="l"/>
                      <a:r>
                        <a:rPr lang="ru-RU" sz="1400" b="0" dirty="0"/>
                        <a:t>5. Публичная защита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1. Предварительное рассмотрение диссертации в совете; принятие к защите</a:t>
                      </a:r>
                    </a:p>
                    <a:p>
                      <a:pPr algn="l"/>
                      <a:r>
                        <a:rPr lang="ru-RU" sz="1400" b="0" dirty="0"/>
                        <a:t>2. Публичная защита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1. Предварительное рассмотрение диссертации в совете;</a:t>
                      </a:r>
                    </a:p>
                    <a:p>
                      <a:pPr algn="l"/>
                      <a:r>
                        <a:rPr lang="ru-RU" sz="1400" b="0" dirty="0"/>
                        <a:t>2. Принятие к защите;</a:t>
                      </a:r>
                    </a:p>
                    <a:p>
                      <a:pPr algn="l"/>
                      <a:r>
                        <a:rPr lang="ru-RU" sz="1400" b="0" dirty="0"/>
                        <a:t>3. Публичная защита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1851390"/>
                  </a:ext>
                </a:extLst>
              </a:tr>
              <a:tr h="899472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Принятие решения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Тайное голосование</a:t>
                      </a:r>
                    </a:p>
                    <a:p>
                      <a:pPr algn="l"/>
                      <a:r>
                        <a:rPr lang="ru-RU" sz="1400" b="0" dirty="0"/>
                        <a:t>Не менее ¾ членов совета, участвовавших в заседании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Тайное голосование</a:t>
                      </a:r>
                    </a:p>
                    <a:p>
                      <a:pPr algn="l"/>
                      <a:r>
                        <a:rPr lang="ru-RU" sz="1400" b="0" dirty="0"/>
                        <a:t>Не менее 2/3 членов, участвовавших в заседании и не менее 50% от списочного состава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(возможно участие 1/3 членов по видеоконференции)</a:t>
                      </a:r>
                    </a:p>
                    <a:p>
                      <a:pPr algn="l"/>
                      <a:r>
                        <a:rPr lang="ru-RU" sz="1400" b="0" dirty="0"/>
                        <a:t>Тайное голосование</a:t>
                      </a:r>
                    </a:p>
                    <a:p>
                      <a:pPr algn="l"/>
                      <a:r>
                        <a:rPr lang="ru-RU" sz="1400" b="0" dirty="0"/>
                        <a:t>Не менее 2/3, участвовавших в заседании</a:t>
                      </a:r>
                    </a:p>
                    <a:p>
                      <a:pPr algn="l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Не менее 2/3 членов, участвовавших в заседании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Тайное голосование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dirty="0"/>
                        <a:t>Не менее 2/3 голосов присутствующих членов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0700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07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7625C42-6A5A-45A3-A917-C0DC96DE7FAB}"/>
              </a:ext>
            </a:extLst>
          </p:cNvPr>
          <p:cNvCxnSpPr/>
          <p:nvPr/>
        </p:nvCxnSpPr>
        <p:spPr>
          <a:xfrm>
            <a:off x="0" y="1222375"/>
            <a:ext cx="12192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2478B9-D265-4F66-BCA0-323E77EFD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75" y="0"/>
            <a:ext cx="1152525" cy="111781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A3D39C8A-C44C-4ED5-89A0-E984AC10A6E6}"/>
              </a:ext>
            </a:extLst>
          </p:cNvPr>
          <p:cNvSpPr txBox="1">
            <a:spLocks/>
          </p:cNvSpPr>
          <p:nvPr/>
        </p:nvSpPr>
        <p:spPr>
          <a:xfrm>
            <a:off x="375049" y="257175"/>
            <a:ext cx="10512025" cy="6124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00B0F0"/>
                </a:solidFill>
              </a:rPr>
              <a:t>Obrigado</a:t>
            </a:r>
            <a:r>
              <a:rPr lang="en-US" sz="4400" b="1" dirty="0">
                <a:solidFill>
                  <a:srgbClr val="00B0F0"/>
                </a:solidFill>
              </a:rPr>
              <a:t> pela </a:t>
            </a:r>
            <a:r>
              <a:rPr lang="en-US" sz="4400" b="1" dirty="0" err="1">
                <a:solidFill>
                  <a:srgbClr val="00B0F0"/>
                </a:solidFill>
              </a:rPr>
              <a:t>sua</a:t>
            </a:r>
            <a:r>
              <a:rPr lang="en-US" sz="4400" b="1" dirty="0">
                <a:solidFill>
                  <a:srgbClr val="00B0F0"/>
                </a:solidFill>
              </a:rPr>
              <a:t> </a:t>
            </a:r>
            <a:r>
              <a:rPr lang="en-US" sz="4400" b="1" dirty="0" err="1">
                <a:solidFill>
                  <a:srgbClr val="00B0F0"/>
                </a:solidFill>
              </a:rPr>
              <a:t>atenção</a:t>
            </a:r>
            <a:r>
              <a:rPr lang="ru-RU" sz="4400" b="1" dirty="0">
                <a:solidFill>
                  <a:srgbClr val="00B0F0"/>
                </a:solidFill>
              </a:rPr>
              <a:t>!</a:t>
            </a:r>
          </a:p>
          <a:p>
            <a:pPr algn="ctr"/>
            <a:r>
              <a:rPr lang="ru-RU" sz="4400" b="1" dirty="0">
                <a:solidFill>
                  <a:srgbClr val="00B0F0"/>
                </a:solidFill>
              </a:rPr>
              <a:t>Спасибо за внимание!</a:t>
            </a:r>
          </a:p>
          <a:p>
            <a:pPr algn="ctr"/>
            <a:r>
              <a:rPr lang="hi-IN" sz="4400" b="1" dirty="0">
                <a:solidFill>
                  <a:srgbClr val="00B0F0"/>
                </a:solidFill>
              </a:rPr>
              <a:t>ध्यान देने के लिए धन्यवाद!</a:t>
            </a:r>
            <a:endParaRPr lang="ru-RU" sz="4400" b="1" dirty="0">
              <a:solidFill>
                <a:srgbClr val="00B0F0"/>
              </a:solidFill>
            </a:endParaRPr>
          </a:p>
          <a:p>
            <a:pPr algn="ctr"/>
            <a:r>
              <a:rPr lang="zh-TW" altLang="en-US" sz="4400" b="1" dirty="0">
                <a:solidFill>
                  <a:srgbClr val="00B0F0"/>
                </a:solidFill>
              </a:rPr>
              <a:t>感謝您的關注！</a:t>
            </a:r>
            <a:endParaRPr lang="ru-RU" altLang="zh-TW" sz="4400" b="1" dirty="0">
              <a:solidFill>
                <a:srgbClr val="00B0F0"/>
              </a:solidFill>
            </a:endParaRPr>
          </a:p>
          <a:p>
            <a:pPr algn="ctr"/>
            <a:r>
              <a:rPr lang="en-US" sz="4400" b="1" dirty="0" err="1">
                <a:solidFill>
                  <a:srgbClr val="00B0F0"/>
                </a:solidFill>
              </a:rPr>
              <a:t>Ngiyabonga</a:t>
            </a:r>
            <a:r>
              <a:rPr lang="en-US" sz="4400" b="1" dirty="0">
                <a:solidFill>
                  <a:srgbClr val="00B0F0"/>
                </a:solidFill>
              </a:rPr>
              <a:t> </a:t>
            </a:r>
            <a:r>
              <a:rPr lang="en-US" sz="4400" b="1" dirty="0" err="1">
                <a:solidFill>
                  <a:srgbClr val="00B0F0"/>
                </a:solidFill>
              </a:rPr>
              <a:t>ukulalela</a:t>
            </a:r>
            <a:r>
              <a:rPr lang="en-US" sz="4400" b="1" dirty="0">
                <a:solidFill>
                  <a:srgbClr val="00B0F0"/>
                </a:solidFill>
              </a:rPr>
              <a:t> </a:t>
            </a:r>
            <a:r>
              <a:rPr lang="en-US" sz="4400" b="1" dirty="0" err="1">
                <a:solidFill>
                  <a:srgbClr val="00B0F0"/>
                </a:solidFill>
              </a:rPr>
              <a:t>kwenu</a:t>
            </a:r>
            <a:r>
              <a:rPr lang="en-US" sz="4400" b="1" dirty="0">
                <a:solidFill>
                  <a:srgbClr val="00B0F0"/>
                </a:solidFill>
              </a:rPr>
              <a:t>!</a:t>
            </a:r>
            <a:endParaRPr lang="ru-RU" sz="4400" b="1" dirty="0">
              <a:solidFill>
                <a:srgbClr val="00B0F0"/>
              </a:solidFill>
            </a:endParaRPr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xmlns="" id="{12C95F36-DF06-40C5-953A-20F9A35E331A}"/>
              </a:ext>
            </a:extLst>
          </p:cNvPr>
          <p:cNvSpPr txBox="1"/>
          <p:nvPr/>
        </p:nvSpPr>
        <p:spPr>
          <a:xfrm>
            <a:off x="228600" y="6397287"/>
            <a:ext cx="683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BRICS Law Institute: http://bricslawinstitute.com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73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7605</TotalTime>
  <Words>888</Words>
  <Application>Microsoft Office PowerPoint</Application>
  <PresentationFormat>Широкоэкранный</PresentationFormat>
  <Paragraphs>129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新細明體</vt:lpstr>
      <vt:lpstr>Arial</vt:lpstr>
      <vt:lpstr>Calibri</vt:lpstr>
      <vt:lpstr>Calibri Light</vt:lpstr>
      <vt:lpstr>Mangal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Савицкий</dc:creator>
  <cp:lastModifiedBy>Author</cp:lastModifiedBy>
  <cp:revision>204</cp:revision>
  <dcterms:created xsi:type="dcterms:W3CDTF">2017-07-18T09:43:47Z</dcterms:created>
  <dcterms:modified xsi:type="dcterms:W3CDTF">2018-09-19T07:06:01Z</dcterms:modified>
</cp:coreProperties>
</file>